
<file path=[Content_Types].xml><?xml version="1.0" encoding="utf-8"?>
<Types xmlns="http://schemas.openxmlformats.org/package/2006/content-types">
  <Override PartName="/customXml/itemProps2.xml" ContentType="application/vnd.openxmlformats-officedocument.customXmlProperties+xml"/>
  <Override PartName="/customXml/itemProps3.xml" ContentType="application/vnd.openxmlformats-officedocument.customXmlProperties+xml"/>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customXml/itemProps1.xml" ContentType="application/vnd.openxmlformats-officedocument.customXmlProperties+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16"/>
  </p:notesMasterIdLst>
  <p:sldIdLst>
    <p:sldId id="256" r:id="rId5"/>
    <p:sldId id="2146847054" r:id="rId6"/>
    <p:sldId id="262" r:id="rId7"/>
    <p:sldId id="263" r:id="rId8"/>
    <p:sldId id="265" r:id="rId9"/>
    <p:sldId id="2146847057" r:id="rId10"/>
    <p:sldId id="2146847060" r:id="rId11"/>
    <p:sldId id="2146847062" r:id="rId12"/>
    <p:sldId id="2146847061" r:id="rId13"/>
    <p:sldId id="2146847055" r:id="rId14"/>
    <p:sldId id="25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42BA97"/>
    <a:srgbClr val="8E6C00"/>
  </p:clrMru>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snapVertSplitter="1" vertBarState="minimized" horzBarState="maximized">
    <p:restoredLeft sz="15620"/>
    <p:restoredTop sz="93300" autoAdjust="0"/>
  </p:normalViewPr>
  <p:slideViewPr>
    <p:cSldViewPr snapToGrid="0">
      <p:cViewPr>
        <p:scale>
          <a:sx n="100" d="100"/>
          <a:sy n="100" d="100"/>
        </p:scale>
        <p:origin x="-706" y="202"/>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pPr/>
              <a:t>15-02-2025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pPr/>
              <a:t>‹#›</a:t>
            </a:fld>
            <a:endParaRPr lang="en-IN"/>
          </a:p>
        </p:txBody>
      </p:sp>
    </p:spTree>
    <p:extLst>
      <p:ext uri="{BB962C8B-B14F-4D97-AF65-F5344CB8AC3E}">
        <p14:creationId xmlns=""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xmlns="" id="{7FA0ACE7-29A8-47D3-A7D9-257B711D8023}"/>
              </a:ext>
            </a:extLst>
          </p:cNvPr>
          <p:cNvSpPr>
            <a:spLocks noGrp="1"/>
          </p:cNvSpPr>
          <p:nvPr>
            <p:ph type="dt" sz="half" idx="10"/>
          </p:nvPr>
        </p:nvSpPr>
        <p:spPr/>
        <p:txBody>
          <a:bodyPr/>
          <a:lstStyle/>
          <a:p>
            <a:fld id="{ED291B17-9318-49DB-B28B-6E5994AE9581}" type="datetime1">
              <a:rPr lang="en-US" smtClean="0"/>
              <a:pPr/>
              <a:t>2/15/2025</a:t>
            </a:fld>
            <a:endParaRPr lang="en-US"/>
          </a:p>
        </p:txBody>
      </p:sp>
      <p:sp>
        <p:nvSpPr>
          <p:cNvPr id="9" name="Footer Placeholder 8">
            <a:extLst>
              <a:ext uri="{FF2B5EF4-FFF2-40B4-BE49-F238E27FC236}">
                <a16:creationId xmlns:a16="http://schemas.microsoft.com/office/drawing/2014/main" xmlns="" id="{DEC604B9-52E9-4810-8359-47206518D038}"/>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xmlns="" id="{5898A89F-CA25-400F-B05A-AECBF2517E4F}"/>
              </a:ext>
            </a:extLst>
          </p:cNvPr>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pPr/>
              <a:t>2/15/2025</a:t>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xmlns=""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xmlns=""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xmlns=""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xmlns="" id="{5C74A470-3BD3-4F33-80E5-67E6E87FCBE7}"/>
              </a:ext>
            </a:extLst>
          </p:cNvPr>
          <p:cNvSpPr>
            <a:spLocks noGrp="1"/>
          </p:cNvSpPr>
          <p:nvPr>
            <p:ph type="dt" sz="half" idx="10"/>
          </p:nvPr>
        </p:nvSpPr>
        <p:spPr/>
        <p:txBody>
          <a:bodyPr/>
          <a:lstStyle/>
          <a:p>
            <a:fld id="{ED291B17-9318-49DB-B28B-6E5994AE9581}" type="datetime1">
              <a:rPr lang="en-US" smtClean="0"/>
              <a:pPr/>
              <a:t>2/15/2025</a:t>
            </a:fld>
            <a:endParaRPr lang="en-US"/>
          </a:p>
        </p:txBody>
      </p:sp>
      <p:sp>
        <p:nvSpPr>
          <p:cNvPr id="12" name="Footer Placeholder 11">
            <a:extLst>
              <a:ext uri="{FF2B5EF4-FFF2-40B4-BE49-F238E27FC236}">
                <a16:creationId xmlns:a16="http://schemas.microsoft.com/office/drawing/2014/main" xmlns="" id="{9A3A30BA-DB50-4D7D-BCDE-17D20FB354DF}"/>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a:extLst>
              <a:ext uri="{FF2B5EF4-FFF2-40B4-BE49-F238E27FC236}">
                <a16:creationId xmlns:a16="http://schemas.microsoft.com/office/drawing/2014/main" xmlns="" id="{76FF9E58-C0B2-436B-A21C-DB45A00D6515}"/>
              </a:ext>
            </a:extLst>
          </p:cNvPr>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xmlns="" id="{770E6237-3456-439F-802D-3BA93FC7E3E5}"/>
              </a:ext>
            </a:extLst>
          </p:cNvPr>
          <p:cNvSpPr>
            <a:spLocks noGrp="1"/>
          </p:cNvSpPr>
          <p:nvPr>
            <p:ph type="dt" sz="half" idx="10"/>
          </p:nvPr>
        </p:nvSpPr>
        <p:spPr/>
        <p:txBody>
          <a:bodyPr/>
          <a:lstStyle/>
          <a:p>
            <a:fld id="{78DD82B9-B8EE-4375-B6FF-88FA6ABB15D9}" type="datetime1">
              <a:rPr lang="en-US" smtClean="0"/>
              <a:pPr/>
              <a:t>2/15/2025</a:t>
            </a:fld>
            <a:endParaRPr lang="en-US"/>
          </a:p>
        </p:txBody>
      </p:sp>
    </p:spTree>
    <p:extLst>
      <p:ext uri="{BB962C8B-B14F-4D97-AF65-F5344CB8AC3E}">
        <p14:creationId xmlns=""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xmlns="" id="{61582016-5696-4A93-887F-BBB3B9002FE5}"/>
              </a:ext>
            </a:extLst>
          </p:cNvPr>
          <p:cNvSpPr>
            <a:spLocks noGrp="1"/>
          </p:cNvSpPr>
          <p:nvPr>
            <p:ph type="dt" sz="half" idx="10"/>
          </p:nvPr>
        </p:nvSpPr>
        <p:spPr/>
        <p:txBody>
          <a:bodyPr/>
          <a:lstStyle/>
          <a:p>
            <a:fld id="{B2497495-0637-405E-AE64-5CC7506D51F5}" type="datetime1">
              <a:rPr lang="en-US" smtClean="0"/>
              <a:pPr/>
              <a:t>2/15/2025</a:t>
            </a:fld>
            <a:endParaRPr lang="en-US"/>
          </a:p>
        </p:txBody>
      </p:sp>
      <p:sp>
        <p:nvSpPr>
          <p:cNvPr id="9" name="Footer Placeholder 8">
            <a:extLst>
              <a:ext uri="{FF2B5EF4-FFF2-40B4-BE49-F238E27FC236}">
                <a16:creationId xmlns:a16="http://schemas.microsoft.com/office/drawing/2014/main" xmlns="" id="{857CFCD5-1192-4E18-8A8F-29E153B44DA4}"/>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xmlns="" id="{E39A109E-5018-4794-92B3-FD5E5BCD95E8}"/>
              </a:ext>
            </a:extLst>
          </p:cNvPr>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a:t>Click to edit Master title style</a:t>
            </a:r>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pPr/>
              <a:t>2/15/2025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pPr/>
              <a:t>2/15/2025</a:t>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pPr/>
              <a:t>2/15/2025</a:t>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pPr/>
              <a:t>2/15/2025</a:t>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xmlns=""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pPr/>
              <a:t>2/15/2025</a:t>
            </a:fld>
            <a:endParaRPr lang="en-US"/>
          </a:p>
        </p:txBody>
      </p:sp>
      <p:sp>
        <p:nvSpPr>
          <p:cNvPr id="10" name="Footer Placeholder 9">
            <a:extLst>
              <a:ext uri="{FF2B5EF4-FFF2-40B4-BE49-F238E27FC236}">
                <a16:creationId xmlns:a16="http://schemas.microsoft.com/office/drawing/2014/main" xmlns="" id="{B72412AE-119E-4982-8B24-63365EFCA796}"/>
              </a:ext>
            </a:extLst>
          </p:cNvPr>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a:extLst>
              <a:ext uri="{FF2B5EF4-FFF2-40B4-BE49-F238E27FC236}">
                <a16:creationId xmlns:a16="http://schemas.microsoft.com/office/drawing/2014/main" xmlns=""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pPr/>
              <a:t>2/15/2025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pPr/>
              <a:t>2/15/2025</a:t>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pPr/>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a:extLst>
              <a:ext uri="{FF2B5EF4-FFF2-40B4-BE49-F238E27FC236}">
                <a16:creationId xmlns:a16="http://schemas.microsoft.com/office/drawing/2014/main" xmlns="" id="{14A64E4D-8DED-7830-2955-1BE78C5B0655}"/>
              </a:ext>
            </a:extLst>
          </p:cNvPr>
          <p:cNvPicPr>
            <a:picLocks noChangeAspect="1"/>
          </p:cNvPicPr>
          <p:nvPr userDrawn="1"/>
        </p:nvPicPr>
        <p:blipFill>
          <a:blip r:embed="rId13"/>
          <a:stretch>
            <a:fillRect/>
          </a:stretch>
        </p:blipFill>
        <p:spPr>
          <a:xfrm>
            <a:off x="10485003" y="6437910"/>
            <a:ext cx="1125805" cy="365126"/>
          </a:xfrm>
          <a:prstGeom prst="rect">
            <a:avLst/>
          </a:prstGeom>
        </p:spPr>
      </p:pic>
    </p:spTree>
    <p:extLst>
      <p:ext uri="{BB962C8B-B14F-4D97-AF65-F5344CB8AC3E}">
        <p14:creationId xmlns=""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8A11E26-4C38-41A6-9857-11032CEECD80}"/>
              </a:ext>
            </a:extLst>
          </p:cNvPr>
          <p:cNvSpPr>
            <a:spLocks noGrp="1"/>
          </p:cNvSpPr>
          <p:nvPr>
            <p:ph type="ctrTitle"/>
          </p:nvPr>
        </p:nvSpPr>
        <p:spPr>
          <a:xfrm>
            <a:off x="1359108" y="1821635"/>
            <a:ext cx="9144000" cy="977778"/>
          </a:xfrm>
        </p:spPr>
        <p:txBody>
          <a:bodyPr>
            <a:normAutofit fontScale="90000"/>
          </a:bodyPr>
          <a:lstStyle/>
          <a:p>
            <a:pPr algn="ctr"/>
            <a:r>
              <a:rPr lang="en-IN" b="1" dirty="0" smtClean="0">
                <a:solidFill>
                  <a:schemeClr val="accent1"/>
                </a:solidFill>
                <a:latin typeface="Arial" panose="020B0604020202020204" pitchFamily="34" charset="0"/>
                <a:cs typeface="Arial" panose="020B0604020202020204" pitchFamily="34" charset="0"/>
              </a:rPr>
              <a:t>SECURE DATA HIDING IN IMAGES USING STEGANOGRAPHY</a:t>
            </a:r>
            <a:endParaRPr lang="en-US" b="1" dirty="0">
              <a:solidFill>
                <a:schemeClr val="accent1"/>
              </a:solidFill>
              <a:latin typeface="Arial" panose="020B0604020202020204" pitchFamily="34" charset="0"/>
              <a:cs typeface="Arial" panose="020B0604020202020204" pitchFamily="34" charset="0"/>
            </a:endParaRP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smtClean="0">
                <a:solidFill>
                  <a:schemeClr val="accent1">
                    <a:lumMod val="75000"/>
                  </a:schemeClr>
                </a:solidFill>
                <a:latin typeface="Arial"/>
                <a:cs typeface="Arial"/>
              </a:rPr>
              <a:t>CAPSTONE PROJECT</a:t>
            </a:r>
            <a:endParaRPr lang="en-US" sz="3200" b="1" dirty="0">
              <a:solidFill>
                <a:schemeClr val="accent1">
                  <a:lumMod val="75000"/>
                </a:schemeClr>
              </a:solidFill>
              <a:latin typeface="Arial"/>
              <a:cs typeface="Arial"/>
            </a:endParaRPr>
          </a:p>
        </p:txBody>
      </p:sp>
      <p:sp>
        <p:nvSpPr>
          <p:cNvPr id="4" name="TextBox 3"/>
          <p:cNvSpPr txBox="1"/>
          <p:nvPr/>
        </p:nvSpPr>
        <p:spPr>
          <a:xfrm>
            <a:off x="2150375" y="4551196"/>
            <a:ext cx="8031117" cy="1631216"/>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p>
          <a:p>
            <a:r>
              <a:rPr lang="en-US" sz="2000" b="1" dirty="0" smtClean="0">
                <a:solidFill>
                  <a:schemeClr val="accent1">
                    <a:lumMod val="75000"/>
                  </a:schemeClr>
                </a:solidFill>
                <a:latin typeface="Arial"/>
                <a:cs typeface="Arial"/>
              </a:rPr>
              <a:t>Student Name </a:t>
            </a:r>
            <a:r>
              <a:rPr lang="en-US" sz="2000" b="1" dirty="0">
                <a:solidFill>
                  <a:schemeClr val="accent1">
                    <a:lumMod val="75000"/>
                  </a:schemeClr>
                </a:solidFill>
                <a:latin typeface="Arial"/>
                <a:cs typeface="Arial"/>
              </a:rPr>
              <a:t>: </a:t>
            </a:r>
            <a:r>
              <a:rPr lang="en-US" sz="2000" b="1" dirty="0" smtClean="0">
                <a:solidFill>
                  <a:schemeClr val="accent1">
                    <a:lumMod val="75000"/>
                  </a:schemeClr>
                </a:solidFill>
                <a:latin typeface="Arial"/>
                <a:cs typeface="Arial"/>
              </a:rPr>
              <a:t>DIVVELA HEMA HARSHINI</a:t>
            </a:r>
            <a:endParaRPr lang="en-US" sz="2000" b="1" dirty="0">
              <a:solidFill>
                <a:schemeClr val="accent1">
                  <a:lumMod val="75000"/>
                </a:schemeClr>
              </a:solidFill>
              <a:latin typeface="Arial"/>
              <a:cs typeface="Arial"/>
            </a:endParaRPr>
          </a:p>
          <a:p>
            <a:r>
              <a:rPr lang="en-US" sz="2000" b="1" dirty="0" smtClean="0">
                <a:solidFill>
                  <a:schemeClr val="accent1">
                    <a:lumMod val="75000"/>
                  </a:schemeClr>
                </a:solidFill>
                <a:latin typeface="Arial"/>
                <a:cs typeface="Arial"/>
              </a:rPr>
              <a:t>College </a:t>
            </a:r>
            <a:r>
              <a:rPr lang="en-US" sz="2000" b="1" dirty="0">
                <a:solidFill>
                  <a:schemeClr val="accent1">
                    <a:lumMod val="75000"/>
                  </a:schemeClr>
                </a:solidFill>
                <a:latin typeface="Arial"/>
                <a:cs typeface="Arial"/>
              </a:rPr>
              <a:t>Name &amp; Department : </a:t>
            </a:r>
            <a:r>
              <a:rPr lang="en-US" sz="2000" b="1" dirty="0" smtClean="0">
                <a:solidFill>
                  <a:schemeClr val="accent1">
                    <a:lumMod val="75000"/>
                  </a:schemeClr>
                </a:solidFill>
                <a:latin typeface="Arial"/>
                <a:cs typeface="Arial"/>
              </a:rPr>
              <a:t>NRI INSTITUTE OF TECHNOLOGY  CSE(AI&amp;ML)</a:t>
            </a:r>
            <a:endParaRPr lang="en-US" sz="2000" b="1" dirty="0">
              <a:solidFill>
                <a:schemeClr val="accent1">
                  <a:lumMod val="75000"/>
                </a:schemeClr>
              </a:solidFill>
              <a:latin typeface="Arial"/>
              <a:cs typeface="Arial"/>
            </a:endParaRPr>
          </a:p>
          <a:p>
            <a:endParaRPr lang="en-US" sz="2000" b="1" dirty="0">
              <a:solidFill>
                <a:schemeClr val="accent1">
                  <a:lumMod val="75000"/>
                </a:schemeClr>
              </a:solidFill>
              <a:latin typeface="Arial"/>
              <a:cs typeface="Arial"/>
            </a:endParaRPr>
          </a:p>
        </p:txBody>
      </p:sp>
    </p:spTree>
    <p:extLst>
      <p:ext uri="{BB962C8B-B14F-4D97-AF65-F5344CB8AC3E}">
        <p14:creationId xmlns=""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A6638FD1-D00E-E75B-705C-564F06D93D7B}"/>
              </a:ext>
            </a:extLst>
          </p:cNvPr>
          <p:cNvSpPr>
            <a:spLocks noGrp="1"/>
          </p:cNvSpPr>
          <p:nvPr>
            <p:ph idx="1"/>
          </p:nvPr>
        </p:nvSpPr>
        <p:spPr/>
        <p:txBody>
          <a:bodyPr>
            <a:normAutofit fontScale="92500"/>
          </a:bodyPr>
          <a:lstStyle/>
          <a:p>
            <a:r>
              <a:rPr lang="en-US" b="1" dirty="0" smtClean="0"/>
              <a:t>Enhanced </a:t>
            </a:r>
            <a:r>
              <a:rPr lang="en-US" b="1" dirty="0" smtClean="0"/>
              <a:t>Security Mechanisms</a:t>
            </a:r>
            <a:r>
              <a:rPr lang="en-US" dirty="0" smtClean="0"/>
              <a:t> – Implementing advanced encryption before embedding messages to strengthen protection against unauthorized access.</a:t>
            </a:r>
          </a:p>
          <a:p>
            <a:r>
              <a:rPr lang="en-US" b="1" dirty="0" smtClean="0"/>
              <a:t>Support for Different File Formats</a:t>
            </a:r>
            <a:r>
              <a:rPr lang="en-US" dirty="0" smtClean="0"/>
              <a:t> – Extending the technique to support audio, video, and other multimedia files for broader application.</a:t>
            </a:r>
          </a:p>
          <a:p>
            <a:r>
              <a:rPr lang="en-US" b="1" dirty="0" smtClean="0"/>
              <a:t>Machine Learning Integration</a:t>
            </a:r>
            <a:r>
              <a:rPr lang="en-US" dirty="0" smtClean="0"/>
              <a:t> – Using AI to optimize and automate the detection and extraction of hidden messages.</a:t>
            </a:r>
          </a:p>
          <a:p>
            <a:r>
              <a:rPr lang="en-US" b="1" dirty="0" smtClean="0"/>
              <a:t>Increased Storage Capacity</a:t>
            </a:r>
            <a:r>
              <a:rPr lang="en-US" dirty="0" smtClean="0"/>
              <a:t> – Developing techniques to embed larger amounts of data without compromising image quality.</a:t>
            </a:r>
          </a:p>
          <a:p>
            <a:r>
              <a:rPr lang="en-US" b="1" dirty="0" smtClean="0"/>
              <a:t>Real-Time </a:t>
            </a:r>
            <a:r>
              <a:rPr lang="en-US" b="1" dirty="0" err="1" smtClean="0"/>
              <a:t>Steganography</a:t>
            </a:r>
            <a:r>
              <a:rPr lang="en-US" dirty="0" smtClean="0"/>
              <a:t> – Enabling live communication with hidden messages in video streams for secure transmissions.</a:t>
            </a:r>
          </a:p>
          <a:p>
            <a:r>
              <a:rPr lang="en-US" b="1" dirty="0" err="1" smtClean="0"/>
              <a:t>Blockchain</a:t>
            </a:r>
            <a:r>
              <a:rPr lang="en-US" b="1" dirty="0" smtClean="0"/>
              <a:t> for Verification</a:t>
            </a:r>
            <a:r>
              <a:rPr lang="en-US" dirty="0" smtClean="0"/>
              <a:t> – Utilizing </a:t>
            </a:r>
            <a:r>
              <a:rPr lang="en-US" dirty="0" err="1" smtClean="0"/>
              <a:t>blockchain</a:t>
            </a:r>
            <a:r>
              <a:rPr lang="en-US" dirty="0" smtClean="0"/>
              <a:t> technology to track and verify hidden data for authentication and tamper-proof security.</a:t>
            </a:r>
          </a:p>
          <a:p>
            <a:r>
              <a:rPr lang="en-US" b="1" dirty="0" smtClean="0"/>
              <a:t>Mobile &amp; Web Applications</a:t>
            </a:r>
            <a:r>
              <a:rPr lang="en-US" dirty="0" smtClean="0"/>
              <a:t> – Creating user-friendly apps that allow easy encryption and decryption on </a:t>
            </a:r>
            <a:r>
              <a:rPr lang="en-US" dirty="0" err="1" smtClean="0"/>
              <a:t>smartphones</a:t>
            </a:r>
            <a:r>
              <a:rPr lang="en-US" dirty="0" smtClean="0"/>
              <a:t> and web platforms.</a:t>
            </a:r>
          </a:p>
          <a:p>
            <a:r>
              <a:rPr lang="en-US" b="1" dirty="0" smtClean="0"/>
              <a:t>Anti-Forensic Techniques</a:t>
            </a:r>
            <a:r>
              <a:rPr lang="en-US" dirty="0" smtClean="0"/>
              <a:t> – Implementing methods to resist detection by forensic tools that analyze </a:t>
            </a:r>
            <a:r>
              <a:rPr lang="en-US" dirty="0" err="1" smtClean="0"/>
              <a:t>steganographic</a:t>
            </a:r>
            <a:r>
              <a:rPr lang="en-US" dirty="0" smtClean="0"/>
              <a:t> content.</a:t>
            </a:r>
            <a:endParaRPr lang="en-US" dirty="0"/>
          </a:p>
        </p:txBody>
      </p:sp>
      <p:sp>
        <p:nvSpPr>
          <p:cNvPr id="5" name="Title 4">
            <a:extLst>
              <a:ext uri="{FF2B5EF4-FFF2-40B4-BE49-F238E27FC236}">
                <a16:creationId xmlns:a16="http://schemas.microsoft.com/office/drawing/2014/main" xmlns="" id="{3F968F13-9AC4-7120-7ACD-9F752C767D5D}"/>
              </a:ext>
            </a:extLst>
          </p:cNvPr>
          <p:cNvSpPr txBox="1">
            <a:spLocks/>
          </p:cNvSpPr>
          <p:nvPr/>
        </p:nvSpPr>
        <p:spPr>
          <a:xfrm>
            <a:off x="535670" y="844659"/>
            <a:ext cx="11029616" cy="530296"/>
          </a:xfrm>
          <a:prstGeom prst="rect">
            <a:avLst/>
          </a:prstGeom>
        </p:spPr>
        <p:txBody>
          <a:bodyPr vert="horz" lIns="91440" tIns="45720" rIns="91440" bIns="45720" rtlCol="0" anchor="b">
            <a:normAutofit fontScale="75000" lnSpcReduction="200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b="1" dirty="0">
                <a:solidFill>
                  <a:schemeClr val="accent1"/>
                </a:solidFill>
                <a:latin typeface="Arial"/>
                <a:cs typeface="Arial"/>
              </a:rPr>
              <a:t>Future </a:t>
            </a:r>
            <a:r>
              <a:rPr lang="en-US" sz="4400" b="1" dirty="0" smtClean="0">
                <a:solidFill>
                  <a:schemeClr val="accent1"/>
                </a:solidFill>
                <a:latin typeface="Arial"/>
                <a:cs typeface="Arial"/>
              </a:rPr>
              <a:t>scope(optional)</a:t>
            </a:r>
            <a:endParaRPr lang="en-US" sz="4400" b="1" dirty="0">
              <a:solidFill>
                <a:schemeClr val="accent1"/>
              </a:solidFill>
              <a:latin typeface="Arial"/>
              <a:cs typeface="Arial"/>
            </a:endParaRPr>
          </a:p>
        </p:txBody>
      </p:sp>
    </p:spTree>
    <p:extLst>
      <p:ext uri="{BB962C8B-B14F-4D97-AF65-F5344CB8AC3E}">
        <p14:creationId xmlns="" xmlns:p14="http://schemas.microsoft.com/office/powerpoint/2010/main" val="6148826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8BE4CA82-64EC-4D4E-A5E5-3EBB66E7B24C}"/>
              </a:ext>
            </a:extLst>
          </p:cNvPr>
          <p:cNvSpPr>
            <a:spLocks noGrp="1"/>
          </p:cNvSpPr>
          <p:nvPr>
            <p:ph type="title"/>
          </p:nvPr>
        </p:nvSpPr>
        <p:spPr>
          <a:xfrm>
            <a:off x="1463041" y="2766218"/>
            <a:ext cx="9298744" cy="1325563"/>
          </a:xfrm>
        </p:spPr>
        <p:txBody>
          <a:bodyPr/>
          <a:lstStyle/>
          <a:p>
            <a:pPr algn="ctr"/>
            <a:r>
              <a:rPr lang="en-US" b="1">
                <a:solidFill>
                  <a:srgbClr val="002060"/>
                </a:solidFill>
                <a:latin typeface="Arial" panose="020B0604020202020204" pitchFamily="34" charset="0"/>
                <a:cs typeface="Arial" panose="020B0604020202020204" pitchFamily="34" charset="0"/>
              </a:rPr>
              <a:t>THANK YOU</a:t>
            </a:r>
          </a:p>
        </p:txBody>
      </p:sp>
    </p:spTree>
    <p:extLst>
      <p:ext uri="{BB962C8B-B14F-4D97-AF65-F5344CB8AC3E}">
        <p14:creationId xmlns=""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9FFEB4C-F209-4AE7-AA2B-B3C26CE2C51D}"/>
              </a:ext>
            </a:extLst>
          </p:cNvPr>
          <p:cNvSpPr>
            <a:spLocks noGrp="1"/>
          </p:cNvSpPr>
          <p:nvPr>
            <p:ph type="title"/>
          </p:nvPr>
        </p:nvSpPr>
        <p:spPr>
          <a:xfrm>
            <a:off x="849573" y="558468"/>
            <a:ext cx="10515600" cy="1325563"/>
          </a:xfrm>
        </p:spPr>
        <p:txBody>
          <a:bodyPr/>
          <a:lstStyle/>
          <a:p>
            <a:r>
              <a:rPr lang="en-US" b="1">
                <a:solidFill>
                  <a:srgbClr val="002060"/>
                </a:solidFill>
                <a:latin typeface="Arial" panose="020B0604020202020204" pitchFamily="34" charset="0"/>
                <a:cs typeface="Arial" panose="020B0604020202020204" pitchFamily="34" charset="0"/>
              </a:rPr>
              <a:t>OUTLINE</a:t>
            </a:r>
          </a:p>
        </p:txBody>
      </p:sp>
      <p:sp>
        <p:nvSpPr>
          <p:cNvPr id="3" name="Content Placeholder 2">
            <a:extLst>
              <a:ext uri="{FF2B5EF4-FFF2-40B4-BE49-F238E27FC236}">
                <a16:creationId xmlns:a16="http://schemas.microsoft.com/office/drawing/2014/main" xmlns=""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r>
              <a:rPr lang="en-US" sz="2000" b="1" dirty="0">
                <a:latin typeface="Arial"/>
                <a:ea typeface="+mn-lt"/>
                <a:cs typeface="Arial"/>
              </a:rPr>
              <a:t>  </a:t>
            </a:r>
            <a:endParaRPr lang="en-US" dirty="0">
              <a:latin typeface="Arial"/>
              <a:cs typeface="Arial"/>
            </a:endParaRPr>
          </a:p>
          <a:p>
            <a:pPr marL="305435" indent="-305435"/>
            <a:r>
              <a:rPr lang="en-US" sz="2000" b="1" dirty="0">
                <a:latin typeface="Arial"/>
                <a:ea typeface="+mn-lt"/>
                <a:cs typeface="Arial"/>
              </a:rPr>
              <a:t>Problem Statement </a:t>
            </a:r>
          </a:p>
          <a:p>
            <a:pPr marL="305435" indent="-305435"/>
            <a:r>
              <a:rPr lang="en-US" sz="2000" b="1" dirty="0">
                <a:latin typeface="Arial"/>
                <a:ea typeface="+mn-lt"/>
                <a:cs typeface="Arial"/>
              </a:rPr>
              <a:t>Technology used</a:t>
            </a:r>
            <a:endParaRPr lang="en-US" dirty="0">
              <a:latin typeface="Arial"/>
              <a:cs typeface="Arial"/>
            </a:endParaRPr>
          </a:p>
          <a:p>
            <a:pPr marL="305435" indent="-305435"/>
            <a:r>
              <a:rPr lang="en-US" sz="2000" b="1" dirty="0">
                <a:latin typeface="Arial"/>
                <a:ea typeface="+mn-lt"/>
                <a:cs typeface="+mn-lt"/>
              </a:rPr>
              <a:t>Wow factor </a:t>
            </a:r>
            <a:endParaRPr lang="en-US" sz="2000" dirty="0">
              <a:latin typeface="Arial"/>
              <a:ea typeface="+mn-lt"/>
              <a:cs typeface="+mn-lt"/>
            </a:endParaRPr>
          </a:p>
          <a:p>
            <a:pPr marL="305435" indent="-305435"/>
            <a:r>
              <a:rPr lang="en-US" sz="2000" b="1" dirty="0">
                <a:latin typeface="Arial"/>
                <a:ea typeface="+mn-lt"/>
                <a:cs typeface="+mn-lt"/>
              </a:rPr>
              <a:t>End users</a:t>
            </a:r>
          </a:p>
          <a:p>
            <a:pPr marL="305435" indent="-305435"/>
            <a:r>
              <a:rPr lang="en-US" sz="2000" b="1" dirty="0">
                <a:latin typeface="Arial"/>
                <a:ea typeface="+mn-lt"/>
                <a:cs typeface="+mn-lt"/>
              </a:rPr>
              <a:t>Result</a:t>
            </a:r>
          </a:p>
          <a:p>
            <a:pPr marL="305435" indent="-305435"/>
            <a:r>
              <a:rPr lang="en-US" sz="2000" b="1" dirty="0">
                <a:latin typeface="Arial"/>
                <a:ea typeface="+mn-lt"/>
                <a:cs typeface="+mn-lt"/>
              </a:rPr>
              <a:t>Conclusion</a:t>
            </a:r>
          </a:p>
          <a:p>
            <a:pPr marL="305435" indent="-305435"/>
            <a:r>
              <a:rPr lang="en-US" sz="2000" b="1" dirty="0">
                <a:latin typeface="Arial"/>
                <a:ea typeface="+mn-lt"/>
                <a:cs typeface="+mn-lt"/>
              </a:rPr>
              <a:t>Git-hub Link</a:t>
            </a:r>
          </a:p>
          <a:p>
            <a:pPr marL="305435" indent="-305435"/>
            <a:r>
              <a:rPr lang="en-US" sz="2000" b="1" dirty="0">
                <a:latin typeface="Arial"/>
                <a:ea typeface="+mn-lt"/>
                <a:cs typeface="+mn-lt"/>
              </a:rPr>
              <a:t>Future scope</a:t>
            </a:r>
          </a:p>
          <a:p>
            <a:pPr marL="0" indent="0">
              <a:buNone/>
            </a:pPr>
            <a:endParaRPr lang="en-US" sz="2000" b="1" dirty="0">
              <a:latin typeface="Arial"/>
              <a:ea typeface="+mn-lt"/>
              <a:cs typeface="+mn-lt"/>
            </a:endParaRPr>
          </a:p>
          <a:p>
            <a:pPr marL="305435" indent="-305435"/>
            <a:endParaRPr lang="en-US" sz="2000" b="1" dirty="0">
              <a:latin typeface="Arial"/>
              <a:ea typeface="+mn-lt"/>
              <a:cs typeface="+mn-lt"/>
            </a:endParaRPr>
          </a:p>
          <a:p>
            <a:pPr marL="305435" indent="-305435"/>
            <a:endParaRPr lang="en-US" dirty="0">
              <a:latin typeface="Arial"/>
              <a:cs typeface="Arial"/>
            </a:endParaRPr>
          </a:p>
        </p:txBody>
      </p:sp>
    </p:spTree>
    <p:extLst>
      <p:ext uri="{BB962C8B-B14F-4D97-AF65-F5344CB8AC3E}">
        <p14:creationId xmlns=""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8FBA75B4-2DD5-42EB-9397-F36BFB8BA723}"/>
              </a:ext>
            </a:extLst>
          </p:cNvPr>
          <p:cNvSpPr>
            <a:spLocks noGrp="1"/>
          </p:cNvSpPr>
          <p:nvPr>
            <p:ph type="title"/>
          </p:nvPr>
        </p:nvSpPr>
        <p:spPr/>
        <p:txBody>
          <a:bodyPr>
            <a:normAutofit fontScale="90000"/>
          </a:bodyPr>
          <a:lstStyle/>
          <a:p>
            <a:r>
              <a:rPr lang="en-US" sz="4400" b="1">
                <a:solidFill>
                  <a:schemeClr val="accent1"/>
                </a:solidFill>
                <a:latin typeface="Arial" panose="020B0604020202020204" pitchFamily="34" charset="0"/>
                <a:cs typeface="Arial" panose="020B0604020202020204" pitchFamily="34" charset="0"/>
              </a:rPr>
              <a:t>Problem Statement</a:t>
            </a:r>
            <a:endParaRPr lang="en-US" sz="4400"/>
          </a:p>
        </p:txBody>
      </p:sp>
      <p:sp>
        <p:nvSpPr>
          <p:cNvPr id="2" name="Content Placeholder 1">
            <a:extLst>
              <a:ext uri="{FF2B5EF4-FFF2-40B4-BE49-F238E27FC236}">
                <a16:creationId xmlns:a16="http://schemas.microsoft.com/office/drawing/2014/main" xmlns="" id="{8FEE4A9C-3F57-7DA7-91FD-715C3FB47F93}"/>
              </a:ext>
            </a:extLst>
          </p:cNvPr>
          <p:cNvSpPr>
            <a:spLocks noGrp="1"/>
          </p:cNvSpPr>
          <p:nvPr>
            <p:ph idx="1"/>
          </p:nvPr>
        </p:nvSpPr>
        <p:spPr>
          <a:xfrm>
            <a:off x="452403" y="1237632"/>
            <a:ext cx="11029615" cy="4673324"/>
          </a:xfrm>
        </p:spPr>
        <p:txBody>
          <a:bodyPr>
            <a:normAutofit fontScale="92500" lnSpcReduction="20000"/>
          </a:bodyPr>
          <a:lstStyle/>
          <a:p>
            <a:pPr marL="0" indent="0">
              <a:buNone/>
            </a:pPr>
            <a:r>
              <a:rPr lang="en-US" sz="3200" dirty="0" smtClean="0"/>
              <a:t> </a:t>
            </a:r>
          </a:p>
          <a:p>
            <a:pPr marL="0" indent="0">
              <a:buNone/>
            </a:pPr>
            <a:endParaRPr lang="en-US" sz="3200" dirty="0" smtClean="0"/>
          </a:p>
          <a:p>
            <a:pPr marL="0" indent="0">
              <a:buNone/>
            </a:pPr>
            <a:endParaRPr lang="en-US" sz="3200" dirty="0" smtClean="0"/>
          </a:p>
          <a:p>
            <a:pPr marL="0" indent="0">
              <a:buNone/>
            </a:pPr>
            <a:r>
              <a:rPr lang="en-US" sz="3200" b="1" dirty="0" smtClean="0"/>
              <a:t>Ensuring secure communication without detection is a growing challenge in the digital world. Traditional encryption methods are often noticeable and prone to interception. There is a need for a discreet way to hide sensitive messages within digital media. This project addresses the problem by exploring a method to embed messages into images while maintaining their visual integrity</a:t>
            </a:r>
            <a:r>
              <a:rPr lang="en-US" sz="3200" dirty="0" smtClean="0"/>
              <a:t>.</a:t>
            </a:r>
            <a:endParaRPr lang="en-IN" sz="3200" dirty="0" smtClean="0">
              <a:solidFill>
                <a:srgbClr val="0F0F0F"/>
              </a:solidFill>
              <a:ea typeface="+mn-lt"/>
              <a:cs typeface="+mn-lt"/>
            </a:endParaRPr>
          </a:p>
          <a:p>
            <a:pPr marL="0" indent="0">
              <a:buNone/>
            </a:pPr>
            <a:endParaRPr lang="en-IN" sz="3200" dirty="0" smtClean="0">
              <a:solidFill>
                <a:srgbClr val="0F0F0F"/>
              </a:solidFill>
              <a:ea typeface="+mn-lt"/>
              <a:cs typeface="+mn-lt"/>
            </a:endParaRPr>
          </a:p>
          <a:p>
            <a:pPr marL="0" indent="0">
              <a:buNone/>
            </a:pPr>
            <a:endParaRPr lang="en-IN" sz="3200" dirty="0" smtClean="0">
              <a:solidFill>
                <a:srgbClr val="0F0F0F"/>
              </a:solidFill>
              <a:ea typeface="+mn-lt"/>
              <a:cs typeface="+mn-lt"/>
            </a:endParaRPr>
          </a:p>
          <a:p>
            <a:pPr marL="0" indent="0">
              <a:buNone/>
            </a:pPr>
            <a:endParaRPr lang="en-IN" sz="3200" dirty="0" smtClean="0">
              <a:solidFill>
                <a:srgbClr val="0F0F0F"/>
              </a:solidFill>
              <a:ea typeface="+mn-lt"/>
              <a:cs typeface="+mn-lt"/>
            </a:endParaRPr>
          </a:p>
          <a:p>
            <a:pPr marL="0" indent="0">
              <a:buNone/>
            </a:pPr>
            <a:endParaRPr lang="en-IN" sz="3200" dirty="0" smtClean="0">
              <a:solidFill>
                <a:srgbClr val="0F0F0F"/>
              </a:solidFill>
              <a:ea typeface="+mn-lt"/>
              <a:cs typeface="+mn-lt"/>
            </a:endParaRPr>
          </a:p>
        </p:txBody>
      </p:sp>
    </p:spTree>
    <p:extLst>
      <p:ext uri="{BB962C8B-B14F-4D97-AF65-F5344CB8AC3E}">
        <p14:creationId xmlns=""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8FBA75B4-2DD5-42EB-9397-F36BFB8BA723}"/>
              </a:ext>
            </a:extLst>
          </p:cNvPr>
          <p:cNvSpPr>
            <a:spLocks noGrp="1"/>
          </p:cNvSpPr>
          <p:nvPr>
            <p:ph type="title"/>
          </p:nvPr>
        </p:nvSpPr>
        <p:spPr/>
        <p:txBody>
          <a:bodyPr>
            <a:normAutofit fontScale="90000"/>
          </a:bodyPr>
          <a:lstStyle/>
          <a:p>
            <a:r>
              <a:rPr lang="en-US" sz="4400" b="1" dirty="0">
                <a:solidFill>
                  <a:schemeClr val="accent1"/>
                </a:solidFill>
                <a:latin typeface="Arial" panose="020B0604020202020204" pitchFamily="34" charset="0"/>
                <a:cs typeface="Arial" panose="020B0604020202020204" pitchFamily="34" charset="0"/>
              </a:rPr>
              <a:t>Technology  used</a:t>
            </a:r>
            <a:endParaRPr lang="en-US" sz="4400" dirty="0"/>
          </a:p>
        </p:txBody>
      </p:sp>
      <p:sp>
        <p:nvSpPr>
          <p:cNvPr id="2" name="Content Placeholder 1">
            <a:extLst>
              <a:ext uri="{FF2B5EF4-FFF2-40B4-BE49-F238E27FC236}">
                <a16:creationId xmlns:a16="http://schemas.microsoft.com/office/drawing/2014/main" xmlns="" id="{E041FD9D-DF07-9C37-1E61-1D920E0EF1D4}"/>
              </a:ext>
            </a:extLst>
          </p:cNvPr>
          <p:cNvSpPr>
            <a:spLocks noGrp="1"/>
          </p:cNvSpPr>
          <p:nvPr>
            <p:ph idx="1"/>
          </p:nvPr>
        </p:nvSpPr>
        <p:spPr>
          <a:xfrm>
            <a:off x="441671" y="1087378"/>
            <a:ext cx="11613485" cy="5563973"/>
          </a:xfrm>
        </p:spPr>
        <p:txBody>
          <a:bodyPr vert="horz" lIns="91440" tIns="45720" rIns="91440" bIns="45720" rtlCol="0" anchor="ctr">
            <a:noAutofit/>
          </a:bodyPr>
          <a:lstStyle/>
          <a:p>
            <a:r>
              <a:rPr lang="en-US" b="1" dirty="0" smtClean="0"/>
              <a:t>Programming </a:t>
            </a:r>
            <a:r>
              <a:rPr lang="en-US" b="1" dirty="0" smtClean="0"/>
              <a:t>Language:</a:t>
            </a:r>
            <a:r>
              <a:rPr lang="en-US" dirty="0" smtClean="0"/>
              <a:t> Python</a:t>
            </a:r>
          </a:p>
          <a:p>
            <a:r>
              <a:rPr lang="en-US" b="1" dirty="0" smtClean="0"/>
              <a:t>Development Environment:</a:t>
            </a:r>
            <a:r>
              <a:rPr lang="en-US" dirty="0" smtClean="0"/>
              <a:t> Python IDLE</a:t>
            </a:r>
          </a:p>
          <a:p>
            <a:r>
              <a:rPr lang="en-US" b="1" dirty="0" smtClean="0"/>
              <a:t>Library:</a:t>
            </a:r>
            <a:r>
              <a:rPr lang="en-US" dirty="0" smtClean="0"/>
              <a:t> </a:t>
            </a:r>
            <a:r>
              <a:rPr lang="en-US" dirty="0" err="1" smtClean="0"/>
              <a:t>OpenCV</a:t>
            </a:r>
            <a:r>
              <a:rPr lang="en-US" dirty="0" smtClean="0"/>
              <a:t> (cv2) for image processing</a:t>
            </a:r>
          </a:p>
          <a:p>
            <a:r>
              <a:rPr lang="en-US" b="1" dirty="0" smtClean="0"/>
              <a:t>Platform: </a:t>
            </a:r>
            <a:r>
              <a:rPr lang="en-US" dirty="0" smtClean="0"/>
              <a:t>Windows</a:t>
            </a:r>
            <a:endParaRPr lang="en-US" dirty="0" smtClean="0"/>
          </a:p>
          <a:p>
            <a:r>
              <a:rPr lang="en-US" b="1" dirty="0" smtClean="0"/>
              <a:t>Concepts Used:</a:t>
            </a:r>
            <a:r>
              <a:rPr lang="en-US" dirty="0" smtClean="0"/>
              <a:t> </a:t>
            </a:r>
            <a:r>
              <a:rPr lang="en-US" dirty="0" err="1" smtClean="0"/>
              <a:t>Steganography</a:t>
            </a:r>
            <a:r>
              <a:rPr lang="en-US" dirty="0" smtClean="0"/>
              <a:t>, ASCII encoding, Pixel Manipulation</a:t>
            </a:r>
          </a:p>
          <a:p>
            <a:pPr marL="0" indent="0">
              <a:buNone/>
            </a:pPr>
            <a:endParaRPr lang="en-IN" dirty="0"/>
          </a:p>
        </p:txBody>
      </p:sp>
    </p:spTree>
    <p:extLst>
      <p:ext uri="{BB962C8B-B14F-4D97-AF65-F5344CB8AC3E}">
        <p14:creationId xmlns="" xmlns:p14="http://schemas.microsoft.com/office/powerpoint/2010/main" val="3210358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8FBA75B4-2DD5-42EB-9397-F36BFB8BA723}"/>
              </a:ext>
            </a:extLst>
          </p:cNvPr>
          <p:cNvSpPr>
            <a:spLocks noGrp="1"/>
          </p:cNvSpPr>
          <p:nvPr>
            <p:ph type="title"/>
          </p:nvPr>
        </p:nvSpPr>
        <p:spPr>
          <a:xfrm>
            <a:off x="581191" y="771730"/>
            <a:ext cx="11029616" cy="530296"/>
          </a:xfrm>
        </p:spPr>
        <p:txBody>
          <a:bodyPr>
            <a:noAutofit/>
          </a:bodyPr>
          <a:lstStyle/>
          <a:p>
            <a:r>
              <a:rPr lang="en-US" sz="3200" b="1" dirty="0">
                <a:solidFill>
                  <a:schemeClr val="accent1"/>
                </a:solidFill>
                <a:latin typeface="Arial"/>
                <a:ea typeface="+mj-lt"/>
                <a:cs typeface="Arial"/>
              </a:rPr>
              <a:t>Wow factors</a:t>
            </a:r>
            <a:endParaRPr lang="en-US" sz="3200" dirty="0">
              <a:solidFill>
                <a:schemeClr val="accent1"/>
              </a:solidFill>
              <a:latin typeface="Calibri Light"/>
              <a:cs typeface="Calibri Light"/>
            </a:endParaRPr>
          </a:p>
        </p:txBody>
      </p:sp>
      <p:sp>
        <p:nvSpPr>
          <p:cNvPr id="2" name="Content Placeholder 1">
            <a:extLst>
              <a:ext uri="{FF2B5EF4-FFF2-40B4-BE49-F238E27FC236}">
                <a16:creationId xmlns:a16="http://schemas.microsoft.com/office/drawing/2014/main" xmlns="" id="{C4FFAF3C-BA60-9181-132C-C36C403AAEA7}"/>
              </a:ext>
            </a:extLst>
          </p:cNvPr>
          <p:cNvSpPr>
            <a:spLocks noGrp="1"/>
          </p:cNvSpPr>
          <p:nvPr>
            <p:ph idx="1"/>
          </p:nvPr>
        </p:nvSpPr>
        <p:spPr/>
        <p:txBody>
          <a:bodyPr/>
          <a:lstStyle/>
          <a:p>
            <a:pPr>
              <a:buNone/>
            </a:pPr>
            <a:r>
              <a:rPr lang="en-US" sz="2800" b="1" dirty="0" smtClean="0"/>
              <a:t>Unique Features :</a:t>
            </a:r>
          </a:p>
          <a:p>
            <a:r>
              <a:rPr lang="en-US" sz="1800" b="1" dirty="0" smtClean="0"/>
              <a:t>Image-Based </a:t>
            </a:r>
            <a:r>
              <a:rPr lang="en-US" sz="1800" b="1" dirty="0" err="1" smtClean="0"/>
              <a:t>Steganography</a:t>
            </a:r>
            <a:r>
              <a:rPr lang="en-US" sz="1800" dirty="0" smtClean="0"/>
              <a:t> – Uses pixel manipulation to hide messages within images, making it discreet and less detectable compared to traditional encryption.</a:t>
            </a:r>
          </a:p>
          <a:p>
            <a:r>
              <a:rPr lang="en-US" sz="1800" b="1" dirty="0" err="1" smtClean="0"/>
              <a:t>Passcode</a:t>
            </a:r>
            <a:r>
              <a:rPr lang="en-US" sz="1800" b="1" dirty="0" smtClean="0"/>
              <a:t>-Protected Decryption</a:t>
            </a:r>
            <a:r>
              <a:rPr lang="en-US" sz="1800" dirty="0" smtClean="0"/>
              <a:t> – Ensures only authorized users can retrieve the hidden message, adding an extra layer of security.</a:t>
            </a:r>
          </a:p>
          <a:p>
            <a:r>
              <a:rPr lang="en-US" sz="1800" b="1" dirty="0" smtClean="0"/>
              <a:t>Minimal Visual Distortion</a:t>
            </a:r>
            <a:r>
              <a:rPr lang="en-US" sz="1800" dirty="0" smtClean="0"/>
              <a:t> – The image remains visually unchanged, preventing suspicion while securely storing data.</a:t>
            </a:r>
          </a:p>
          <a:p>
            <a:r>
              <a:rPr lang="en-US" sz="1800" b="1" dirty="0" smtClean="0"/>
              <a:t>Lightweight and Simple</a:t>
            </a:r>
            <a:r>
              <a:rPr lang="en-US" sz="1800" dirty="0" smtClean="0"/>
              <a:t> – Uses Python and </a:t>
            </a:r>
            <a:r>
              <a:rPr lang="en-US" sz="1800" dirty="0" err="1" smtClean="0"/>
              <a:t>OpenCV</a:t>
            </a:r>
            <a:r>
              <a:rPr lang="en-US" sz="1800" dirty="0" smtClean="0"/>
              <a:t>, making it easy to implement without complex cryptographic algorithms.</a:t>
            </a:r>
          </a:p>
          <a:p>
            <a:r>
              <a:rPr lang="en-US" sz="1800" b="1" dirty="0" smtClean="0"/>
              <a:t>Cross-Platform Compatibility</a:t>
            </a:r>
            <a:r>
              <a:rPr lang="en-US" sz="1800" dirty="0" smtClean="0"/>
              <a:t> – Can run on Windows, Linux, and </a:t>
            </a:r>
            <a:r>
              <a:rPr lang="en-US" sz="1800" dirty="0" err="1" smtClean="0"/>
              <a:t>macOS</a:t>
            </a:r>
            <a:r>
              <a:rPr lang="en-US" sz="1800" dirty="0" smtClean="0"/>
              <a:t> using Python IDLE, requiring minimal setup.</a:t>
            </a:r>
          </a:p>
          <a:p>
            <a:pPr marL="0" indent="0">
              <a:buNone/>
            </a:pPr>
            <a:endParaRPr lang="en-IN" sz="1800" b="1" dirty="0">
              <a:solidFill>
                <a:srgbClr val="0F0F0F"/>
              </a:solidFill>
            </a:endParaRPr>
          </a:p>
        </p:txBody>
      </p:sp>
    </p:spTree>
    <p:extLst>
      <p:ext uri="{BB962C8B-B14F-4D97-AF65-F5344CB8AC3E}">
        <p14:creationId xmlns="" xmlns:p14="http://schemas.microsoft.com/office/powerpoint/2010/main" val="3202024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F45986D-DBC5-8220-FE6F-7F2ABC7C4CEE}"/>
              </a:ext>
            </a:extLst>
          </p:cNvPr>
          <p:cNvSpPr>
            <a:spLocks noGrp="1"/>
          </p:cNvSpPr>
          <p:nvPr>
            <p:ph type="title"/>
          </p:nvPr>
        </p:nvSpPr>
        <p:spPr/>
        <p:txBody>
          <a:bodyPr/>
          <a:lstStyle/>
          <a:p>
            <a:r>
              <a:rPr lang="en-IN" dirty="0">
                <a:solidFill>
                  <a:schemeClr val="accent1"/>
                </a:solidFill>
              </a:rPr>
              <a:t>End users</a:t>
            </a:r>
          </a:p>
        </p:txBody>
      </p:sp>
      <p:sp>
        <p:nvSpPr>
          <p:cNvPr id="3" name="Content Placeholder 2">
            <a:extLst>
              <a:ext uri="{FF2B5EF4-FFF2-40B4-BE49-F238E27FC236}">
                <a16:creationId xmlns:a16="http://schemas.microsoft.com/office/drawing/2014/main" xmlns="" id="{AB679E23-F86A-AFA9-FE9C-7F5A518E8198}"/>
              </a:ext>
            </a:extLst>
          </p:cNvPr>
          <p:cNvSpPr>
            <a:spLocks noGrp="1"/>
          </p:cNvSpPr>
          <p:nvPr>
            <p:ph idx="1"/>
          </p:nvPr>
        </p:nvSpPr>
        <p:spPr/>
        <p:txBody>
          <a:bodyPr>
            <a:normAutofit fontScale="92500" lnSpcReduction="10000"/>
          </a:bodyPr>
          <a:lstStyle/>
          <a:p>
            <a:r>
              <a:rPr lang="en-US" b="1" dirty="0" smtClean="0"/>
              <a:t>Journalists </a:t>
            </a:r>
            <a:r>
              <a:rPr lang="en-US" b="1" dirty="0" smtClean="0"/>
              <a:t>&amp; Whistleblowers</a:t>
            </a:r>
            <a:r>
              <a:rPr lang="en-US" dirty="0" smtClean="0"/>
              <a:t> – To securely share sensitive information without detection.</a:t>
            </a:r>
          </a:p>
          <a:p>
            <a:r>
              <a:rPr lang="en-US" b="1" dirty="0" err="1" smtClean="0"/>
              <a:t>Cybersecurity</a:t>
            </a:r>
            <a:r>
              <a:rPr lang="en-US" b="1" dirty="0" smtClean="0"/>
              <a:t> Enthusiasts</a:t>
            </a:r>
            <a:r>
              <a:rPr lang="en-US" dirty="0" smtClean="0"/>
              <a:t> – For learning and experimenting with </a:t>
            </a:r>
            <a:r>
              <a:rPr lang="en-US" dirty="0" err="1" smtClean="0"/>
              <a:t>steganography</a:t>
            </a:r>
            <a:r>
              <a:rPr lang="en-US" dirty="0" smtClean="0"/>
              <a:t> techniques.</a:t>
            </a:r>
          </a:p>
          <a:p>
            <a:r>
              <a:rPr lang="en-US" b="1" dirty="0" smtClean="0"/>
              <a:t>Intelligence &amp; Law Enforcement Agencies</a:t>
            </a:r>
            <a:r>
              <a:rPr lang="en-US" dirty="0" smtClean="0"/>
              <a:t> – To covertly transmit confidential data.</a:t>
            </a:r>
          </a:p>
          <a:p>
            <a:r>
              <a:rPr lang="en-US" b="1" dirty="0" smtClean="0"/>
              <a:t>Researchers &amp; Academicians</a:t>
            </a:r>
            <a:r>
              <a:rPr lang="en-US" dirty="0" smtClean="0"/>
              <a:t> – For studying data-hiding techniques in digital media.</a:t>
            </a:r>
          </a:p>
          <a:p>
            <a:r>
              <a:rPr lang="en-US" b="1" dirty="0" smtClean="0"/>
              <a:t>Individuals Concerned About Privacy</a:t>
            </a:r>
            <a:r>
              <a:rPr lang="en-US" dirty="0" smtClean="0"/>
              <a:t> – To protect personal information from unauthorized access.</a:t>
            </a:r>
          </a:p>
          <a:p>
            <a:r>
              <a:rPr lang="en-US" b="1" dirty="0" smtClean="0"/>
              <a:t>Military </a:t>
            </a:r>
            <a:r>
              <a:rPr lang="en-US" b="1" dirty="0" smtClean="0"/>
              <a:t>and Defense Personnel</a:t>
            </a:r>
            <a:r>
              <a:rPr lang="en-US" dirty="0" smtClean="0"/>
              <a:t> – For secure and covert communication in critical operations.</a:t>
            </a:r>
          </a:p>
          <a:p>
            <a:r>
              <a:rPr lang="en-US" b="1" dirty="0" smtClean="0"/>
              <a:t>Corporate Organizations</a:t>
            </a:r>
            <a:r>
              <a:rPr lang="en-US" dirty="0" smtClean="0"/>
              <a:t> – To protect confidential business communications from cyber threats.</a:t>
            </a:r>
          </a:p>
          <a:p>
            <a:r>
              <a:rPr lang="en-US" b="1" dirty="0" smtClean="0"/>
              <a:t>Forensic Experts</a:t>
            </a:r>
            <a:r>
              <a:rPr lang="en-US" dirty="0" smtClean="0"/>
              <a:t> – To analyze and recover hidden data in digital investigations.</a:t>
            </a:r>
          </a:p>
          <a:p>
            <a:r>
              <a:rPr lang="en-US" b="1" dirty="0" smtClean="0"/>
              <a:t>Digital Artists &amp; Content Creators</a:t>
            </a:r>
            <a:r>
              <a:rPr lang="en-US" dirty="0" smtClean="0"/>
              <a:t> – For embedding hidden signatures or watermarks in their work.</a:t>
            </a:r>
          </a:p>
          <a:p>
            <a:r>
              <a:rPr lang="en-US" b="1" dirty="0" smtClean="0"/>
              <a:t>Hackers &amp; Ethical Hackers</a:t>
            </a:r>
            <a:r>
              <a:rPr lang="en-US" dirty="0" smtClean="0"/>
              <a:t> – For exploring and testing </a:t>
            </a:r>
            <a:r>
              <a:rPr lang="en-US" dirty="0" err="1" smtClean="0"/>
              <a:t>steganographic</a:t>
            </a:r>
            <a:r>
              <a:rPr lang="en-US" dirty="0" smtClean="0"/>
              <a:t> security vulnerabilities.</a:t>
            </a:r>
          </a:p>
          <a:p>
            <a:r>
              <a:rPr lang="en-US" b="1" dirty="0" smtClean="0"/>
              <a:t>Software Developers</a:t>
            </a:r>
            <a:r>
              <a:rPr lang="en-US" dirty="0" smtClean="0"/>
              <a:t> – To integrate secure message-hiding techniques into their applications.</a:t>
            </a:r>
          </a:p>
          <a:p>
            <a:r>
              <a:rPr lang="en-US" b="1" dirty="0" smtClean="0"/>
              <a:t>Data Protection Officers</a:t>
            </a:r>
            <a:r>
              <a:rPr lang="en-US" dirty="0" smtClean="0"/>
              <a:t> – To implement secure data-sharing methods in compliance with privacy regulations.</a:t>
            </a:r>
          </a:p>
          <a:p>
            <a:pPr>
              <a:buNone/>
            </a:pPr>
            <a:endParaRPr lang="en-IN" dirty="0"/>
          </a:p>
        </p:txBody>
      </p:sp>
    </p:spTree>
    <p:extLst>
      <p:ext uri="{BB962C8B-B14F-4D97-AF65-F5344CB8AC3E}">
        <p14:creationId xmlns="" xmlns:p14="http://schemas.microsoft.com/office/powerpoint/2010/main" val="38190438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4F8070C-FF0D-BBE3-3D8A-C3794CCCE8A2}"/>
              </a:ext>
            </a:extLst>
          </p:cNvPr>
          <p:cNvSpPr>
            <a:spLocks noGrp="1"/>
          </p:cNvSpPr>
          <p:nvPr>
            <p:ph type="title"/>
          </p:nvPr>
        </p:nvSpPr>
        <p:spPr/>
        <p:txBody>
          <a:bodyPr/>
          <a:lstStyle/>
          <a:p>
            <a:r>
              <a:rPr lang="en-IN" dirty="0">
                <a:solidFill>
                  <a:schemeClr val="accent1"/>
                </a:solidFill>
              </a:rPr>
              <a:t>Results</a:t>
            </a:r>
          </a:p>
        </p:txBody>
      </p:sp>
      <p:pic>
        <p:nvPicPr>
          <p:cNvPr id="4" name="Picture 3" descr="Screenshot 2025-02-15 230645.png"/>
          <p:cNvPicPr>
            <a:picLocks noChangeAspect="1"/>
          </p:cNvPicPr>
          <p:nvPr/>
        </p:nvPicPr>
        <p:blipFill>
          <a:blip r:embed="rId2"/>
          <a:stretch>
            <a:fillRect/>
          </a:stretch>
        </p:blipFill>
        <p:spPr>
          <a:xfrm>
            <a:off x="137161" y="1978343"/>
            <a:ext cx="5212080" cy="3366209"/>
          </a:xfrm>
          <a:prstGeom prst="rect">
            <a:avLst/>
          </a:prstGeom>
        </p:spPr>
      </p:pic>
      <p:sp>
        <p:nvSpPr>
          <p:cNvPr id="5" name="TextBox 4"/>
          <p:cNvSpPr txBox="1"/>
          <p:nvPr/>
        </p:nvSpPr>
        <p:spPr>
          <a:xfrm>
            <a:off x="137160" y="1371600"/>
            <a:ext cx="5067300" cy="461665"/>
          </a:xfrm>
          <a:prstGeom prst="rect">
            <a:avLst/>
          </a:prstGeom>
          <a:noFill/>
        </p:spPr>
        <p:txBody>
          <a:bodyPr wrap="square" rtlCol="0">
            <a:spAutoFit/>
          </a:bodyPr>
          <a:lstStyle/>
          <a:p>
            <a:r>
              <a:rPr lang="en-IN" sz="2400" b="1" dirty="0" smtClean="0"/>
              <a:t>Image is holding the data</a:t>
            </a:r>
            <a:endParaRPr lang="en-US" sz="2400" b="1" dirty="0"/>
          </a:p>
        </p:txBody>
      </p:sp>
      <p:pic>
        <p:nvPicPr>
          <p:cNvPr id="10" name="Content Placeholder 9" descr="Screenshot 2025-02-15 231133.png"/>
          <p:cNvPicPr>
            <a:picLocks noGrp="1" noChangeAspect="1"/>
          </p:cNvPicPr>
          <p:nvPr>
            <p:ph idx="1"/>
          </p:nvPr>
        </p:nvPicPr>
        <p:blipFill>
          <a:blip r:embed="rId3"/>
          <a:stretch>
            <a:fillRect/>
          </a:stretch>
        </p:blipFill>
        <p:spPr>
          <a:xfrm>
            <a:off x="6278880" y="1165860"/>
            <a:ext cx="4168140" cy="2372019"/>
          </a:xfrm>
        </p:spPr>
      </p:pic>
      <p:sp>
        <p:nvSpPr>
          <p:cNvPr id="11" name="TextBox 10"/>
          <p:cNvSpPr txBox="1"/>
          <p:nvPr/>
        </p:nvSpPr>
        <p:spPr>
          <a:xfrm>
            <a:off x="6126480" y="632461"/>
            <a:ext cx="5844540" cy="646331"/>
          </a:xfrm>
          <a:prstGeom prst="rect">
            <a:avLst/>
          </a:prstGeom>
          <a:noFill/>
        </p:spPr>
        <p:txBody>
          <a:bodyPr wrap="square" rtlCol="0">
            <a:spAutoFit/>
          </a:bodyPr>
          <a:lstStyle/>
          <a:p>
            <a:r>
              <a:rPr lang="en-IN" b="1" dirty="0" smtClean="0"/>
              <a:t>Encrypted image will be same as original image</a:t>
            </a:r>
          </a:p>
          <a:p>
            <a:endParaRPr lang="en-US" dirty="0"/>
          </a:p>
        </p:txBody>
      </p:sp>
      <p:pic>
        <p:nvPicPr>
          <p:cNvPr id="14" name="Picture 13" descr="Screenshot 2025-02-15 232157.png"/>
          <p:cNvPicPr>
            <a:picLocks noChangeAspect="1"/>
          </p:cNvPicPr>
          <p:nvPr/>
        </p:nvPicPr>
        <p:blipFill>
          <a:blip r:embed="rId4"/>
          <a:stretch>
            <a:fillRect/>
          </a:stretch>
        </p:blipFill>
        <p:spPr>
          <a:xfrm>
            <a:off x="6323451" y="4034415"/>
            <a:ext cx="4237869" cy="2340997"/>
          </a:xfrm>
          <a:prstGeom prst="rect">
            <a:avLst/>
          </a:prstGeom>
        </p:spPr>
      </p:pic>
      <p:sp>
        <p:nvSpPr>
          <p:cNvPr id="15" name="TextBox 14"/>
          <p:cNvSpPr txBox="1"/>
          <p:nvPr/>
        </p:nvSpPr>
        <p:spPr>
          <a:xfrm>
            <a:off x="6233160" y="3520440"/>
            <a:ext cx="5334000" cy="369332"/>
          </a:xfrm>
          <a:prstGeom prst="rect">
            <a:avLst/>
          </a:prstGeom>
          <a:noFill/>
        </p:spPr>
        <p:txBody>
          <a:bodyPr wrap="square" rtlCol="0">
            <a:spAutoFit/>
          </a:bodyPr>
          <a:lstStyle/>
          <a:p>
            <a:r>
              <a:rPr lang="en-IN" b="1" dirty="0" smtClean="0"/>
              <a:t>Only authorized users can access data</a:t>
            </a:r>
            <a:endParaRPr lang="en-US" b="1" dirty="0"/>
          </a:p>
        </p:txBody>
      </p:sp>
    </p:spTree>
    <p:extLst>
      <p:ext uri="{BB962C8B-B14F-4D97-AF65-F5344CB8AC3E}">
        <p14:creationId xmlns="" xmlns:p14="http://schemas.microsoft.com/office/powerpoint/2010/main" val="20837152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A4C6B3D-1072-C2D2-EBFE-E33CABE394D1}"/>
              </a:ext>
            </a:extLst>
          </p:cNvPr>
          <p:cNvSpPr>
            <a:spLocks noGrp="1"/>
          </p:cNvSpPr>
          <p:nvPr>
            <p:ph type="title"/>
          </p:nvPr>
        </p:nvSpPr>
        <p:spPr/>
        <p:txBody>
          <a:bodyPr/>
          <a:lstStyle/>
          <a:p>
            <a:r>
              <a:rPr lang="en-IN" dirty="0">
                <a:solidFill>
                  <a:schemeClr val="accent1"/>
                </a:solidFill>
              </a:rPr>
              <a:t>Conclusion</a:t>
            </a:r>
          </a:p>
        </p:txBody>
      </p:sp>
      <p:sp>
        <p:nvSpPr>
          <p:cNvPr id="3" name="Content Placeholder 2">
            <a:extLst>
              <a:ext uri="{FF2B5EF4-FFF2-40B4-BE49-F238E27FC236}">
                <a16:creationId xmlns:a16="http://schemas.microsoft.com/office/drawing/2014/main" xmlns="" id="{D4974547-DF1B-77BB-E545-9344EDB9AD3F}"/>
              </a:ext>
            </a:extLst>
          </p:cNvPr>
          <p:cNvSpPr>
            <a:spLocks noGrp="1"/>
          </p:cNvSpPr>
          <p:nvPr>
            <p:ph idx="1"/>
          </p:nvPr>
        </p:nvSpPr>
        <p:spPr/>
        <p:txBody>
          <a:bodyPr/>
          <a:lstStyle/>
          <a:p>
            <a:pPr>
              <a:buNone/>
            </a:pPr>
            <a:r>
              <a:rPr lang="en-US" b="1" dirty="0" smtClean="0"/>
              <a:t>      This </a:t>
            </a:r>
            <a:r>
              <a:rPr lang="en-US" b="1" dirty="0" smtClean="0"/>
              <a:t>project successfully addresses the challenge of secure and discreet communication by embedding secret messages within images using pixel manipulation. Unlike traditional encryption methods, which can be easily detected, this approach leverages </a:t>
            </a:r>
            <a:r>
              <a:rPr lang="en-US" b="1" dirty="0" err="1" smtClean="0"/>
              <a:t>steganography</a:t>
            </a:r>
            <a:r>
              <a:rPr lang="en-US" b="1" dirty="0" smtClean="0"/>
              <a:t> to conceal data while preserving the image’s visual integrity. The </a:t>
            </a:r>
            <a:r>
              <a:rPr lang="en-US" b="1" dirty="0" err="1" smtClean="0"/>
              <a:t>passcode</a:t>
            </a:r>
            <a:r>
              <a:rPr lang="en-US" b="1" dirty="0" smtClean="0"/>
              <a:t>-based decryption ensures that only authorized users can access the hidden message, enhancing security. This lightweight yet effective solution can be applied in various fields, including </a:t>
            </a:r>
            <a:r>
              <a:rPr lang="en-US" b="1" dirty="0" err="1" smtClean="0"/>
              <a:t>cybersecurity</a:t>
            </a:r>
            <a:r>
              <a:rPr lang="en-US" b="1" dirty="0" smtClean="0"/>
              <a:t>, digital forensics, and confidential communication.</a:t>
            </a:r>
          </a:p>
          <a:p>
            <a:pPr>
              <a:buNone/>
            </a:pPr>
            <a:endParaRPr lang="en-IN" dirty="0"/>
          </a:p>
        </p:txBody>
      </p:sp>
    </p:spTree>
    <p:extLst>
      <p:ext uri="{BB962C8B-B14F-4D97-AF65-F5344CB8AC3E}">
        <p14:creationId xmlns="" xmlns:p14="http://schemas.microsoft.com/office/powerpoint/2010/main" val="4233882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8E9F08C-D61F-627D-C4E5-397E3E84FC45}"/>
              </a:ext>
            </a:extLst>
          </p:cNvPr>
          <p:cNvSpPr>
            <a:spLocks noGrp="1"/>
          </p:cNvSpPr>
          <p:nvPr>
            <p:ph type="title"/>
          </p:nvPr>
        </p:nvSpPr>
        <p:spPr/>
        <p:txBody>
          <a:bodyPr/>
          <a:lstStyle/>
          <a:p>
            <a:r>
              <a:rPr lang="en-IN" dirty="0">
                <a:solidFill>
                  <a:schemeClr val="accent1"/>
                </a:solidFill>
              </a:rPr>
              <a:t>GitHub Link</a:t>
            </a:r>
          </a:p>
        </p:txBody>
      </p:sp>
      <p:sp>
        <p:nvSpPr>
          <p:cNvPr id="3" name="Content Placeholder 2">
            <a:extLst>
              <a:ext uri="{FF2B5EF4-FFF2-40B4-BE49-F238E27FC236}">
                <a16:creationId xmlns:a16="http://schemas.microsoft.com/office/drawing/2014/main" xmlns="" id="{51A299DD-46FA-7866-41D8-C1BFCC2F69DD}"/>
              </a:ext>
            </a:extLst>
          </p:cNvPr>
          <p:cNvSpPr>
            <a:spLocks noGrp="1"/>
          </p:cNvSpPr>
          <p:nvPr>
            <p:ph idx="1"/>
          </p:nvPr>
        </p:nvSpPr>
        <p:spPr/>
        <p:txBody>
          <a:bodyPr/>
          <a:lstStyle/>
          <a:p>
            <a:r>
              <a:rPr lang="en-IN" dirty="0"/>
              <a:t>Make sure that there should be readme file</a:t>
            </a:r>
          </a:p>
        </p:txBody>
      </p:sp>
    </p:spTree>
    <p:extLst>
      <p:ext uri="{BB962C8B-B14F-4D97-AF65-F5344CB8AC3E}">
        <p14:creationId xmlns="" xmlns:p14="http://schemas.microsoft.com/office/powerpoint/2010/main" val="2230664768"/>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xmlns=""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F0268AC5E70984D8FE60B7154176407" ma:contentTypeVersion="15" ma:contentTypeDescription="Create a new document." ma:contentTypeScope="" ma:versionID="104e359103f0f57b1cf9676756e5b944">
  <xsd:schema xmlns:xsd="http://www.w3.org/2001/XMLSchema" xmlns:xs="http://www.w3.org/2001/XMLSchema" xmlns:p="http://schemas.microsoft.com/office/2006/metadata/properties" xmlns:ns3="b30265f8-c5e2-4918-b4a1-b977299ca3e2" xmlns:ns4="fadb41d3-f9cb-40fb-903c-8cacaba95bb5" targetNamespace="http://schemas.microsoft.com/office/2006/metadata/properties" ma:root="true" ma:fieldsID="5615b8f8aa772998bad551f24a33de0e" ns3:_="" ns4:_="">
    <xsd:import namespace="b30265f8-c5e2-4918-b4a1-b977299ca3e2"/>
    <xsd:import namespace="fadb41d3-f9cb-40fb-903c-8cacaba95bb5"/>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DateTaken" minOccurs="0"/>
                <xsd:element ref="ns3:MediaServiceObjectDetectorVersions" minOccurs="0"/>
                <xsd:element ref="ns3:MediaServiceSystemTags" minOccurs="0"/>
                <xsd:element ref="ns3:MediaServiceOCR" minOccurs="0"/>
                <xsd:element ref="ns3:MediaServiceGenerationTime" minOccurs="0"/>
                <xsd:element ref="ns3:MediaServiceEventHashCode"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265f8-c5e2-4918-b4a1-b977299ca3e2"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adb41d3-f9cb-40fb-903c-8cacaba95bb5"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b30265f8-c5e2-4918-b4a1-b977299ca3e2" xsi:nil="true"/>
  </documentManagement>
</p:properties>
</file>

<file path=customXml/itemProps1.xml><?xml version="1.0" encoding="utf-8"?>
<ds:datastoreItem xmlns:ds="http://schemas.openxmlformats.org/officeDocument/2006/customXml" ds:itemID="{9DD71778-17EE-4151-88AE-C8F4E8043B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265f8-c5e2-4918-b4a1-b977299ca3e2"/>
    <ds:schemaRef ds:uri="fadb41d3-f9cb-40fb-903c-8cacaba95bb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3.xml><?xml version="1.0" encoding="utf-8"?>
<ds:datastoreItem xmlns:ds="http://schemas.openxmlformats.org/officeDocument/2006/customXml" ds:itemID="{8D289AE2-D2AE-49D1-AFAC-3A79F6794255}">
  <ds:schemaRef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fadb41d3-f9cb-40fb-903c-8cacaba95bb5"/>
    <ds:schemaRef ds:uri="http://purl.org/dc/terms/"/>
    <ds:schemaRef ds:uri="b30265f8-c5e2-4918-b4a1-b977299ca3e2"/>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Future forward</Template>
  <TotalTime>193</TotalTime>
  <Words>656</Words>
  <Application>Microsoft Office PowerPoint</Application>
  <PresentationFormat>Custom</PresentationFormat>
  <Paragraphs>67</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DividendVTI</vt:lpstr>
      <vt:lpstr>SECURE DATA HIDING IN IMAGES USING STEGANOGRAPHY</vt:lpstr>
      <vt:lpstr>OUTLINE</vt:lpstr>
      <vt:lpstr>Problem Statement</vt:lpstr>
      <vt:lpstr>Technology  used</vt:lpstr>
      <vt:lpstr>Wow factors</vt:lpstr>
      <vt:lpstr>End users</vt:lpstr>
      <vt:lpstr>Results</vt:lpstr>
      <vt:lpstr>Conclusion</vt:lpstr>
      <vt:lpstr>GitHub Link</vt:lpstr>
      <vt:lpstr>Slide 10</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Harshini Divvela</cp:lastModifiedBy>
  <cp:revision>41</cp:revision>
  <dcterms:created xsi:type="dcterms:W3CDTF">2021-05-26T16:50:10Z</dcterms:created>
  <dcterms:modified xsi:type="dcterms:W3CDTF">2025-02-15T18:00:34Z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0x0101007F0268AC5E70984D8FE60B7154176407</vt:lpwstr>
  </property>
</Properties>
</file>